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60" r:id="rId4"/>
    <p:sldId id="262" r:id="rId5"/>
    <p:sldId id="263" r:id="rId6"/>
    <p:sldId id="283" r:id="rId7"/>
    <p:sldId id="268" r:id="rId8"/>
    <p:sldId id="269" r:id="rId9"/>
    <p:sldId id="279" r:id="rId10"/>
    <p:sldId id="270" r:id="rId11"/>
    <p:sldId id="271" r:id="rId12"/>
    <p:sldId id="280" r:id="rId13"/>
    <p:sldId id="288" r:id="rId14"/>
    <p:sldId id="290" r:id="rId15"/>
    <p:sldId id="292" r:id="rId16"/>
    <p:sldId id="276" r:id="rId17"/>
    <p:sldId id="281" r:id="rId18"/>
    <p:sldId id="274" r:id="rId19"/>
    <p:sldId id="275" r:id="rId20"/>
    <p:sldId id="277" r:id="rId21"/>
    <p:sldId id="286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3EB9"/>
    <a:srgbClr val="DE3B3C"/>
    <a:srgbClr val="F6AC41"/>
    <a:srgbClr val="1573BD"/>
    <a:srgbClr val="863DFF"/>
    <a:srgbClr val="7636E0"/>
    <a:srgbClr val="5A29AB"/>
    <a:srgbClr val="807F83"/>
    <a:srgbClr val="3B1B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21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52F84-8C07-A241-A0F1-97A64BEB2942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69E8-6D21-0846-A3A4-0F8ECB872C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11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0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9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01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0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47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40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2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73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2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80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7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7D5E-A4F8-4A40-B17B-2E86626FA336}" type="datetimeFigureOut">
              <a:rPr lang="en-US" smtClean="0"/>
              <a:pPr/>
              <a:t>1/30/2012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10FE-7406-6D41-AEB5-EEE0D45B8D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68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ostdoctoral%20Fellow%20Agreement.do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hyperlink" Target="Postdoctoral%20Associate%20Appointment%20letter.doc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d.uwo.ca/postdoctoral/scholarappointment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063" y="2868460"/>
            <a:ext cx="7772400" cy="206679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 Postdoctoral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Appointment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Process at Western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2353" y="5586608"/>
            <a:ext cx="4352795" cy="88934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London, January 31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,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774" y="0"/>
            <a:ext cx="4380977" cy="30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58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1.1 e-mail sent to identified supervisor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e-mail serves to inform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supervisor about the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next stage of the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appointment process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091" y="3515499"/>
            <a:ext cx="4175174" cy="25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6241" name="Visio" r:id="rId4" imgW="5527548" imgH="1567624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16674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7" y="1600200"/>
            <a:ext cx="810712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2. Supervisor completes appointment information through department recommendation form including: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Duration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Salary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Funding source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7263" name="Visio" r:id="rId3" imgW="5527548" imgH="1567624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harmos\AppData\Local\Microsoft\Windows\Temporary Internet Files\Content.Outlook\LPB6XRTC\grad uwo ca postdoctoral scholarappointment administrator cfm cd169775772-11194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5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25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5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1.2 e-mail sent to identified administrator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e-mail connects administrator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with next stage of the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"/>
                <a:cs typeface="Arial"/>
              </a:rPr>
              <a:t>appointment process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091" y="3515499"/>
            <a:ext cx="4175174" cy="25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8241017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4345" name="Visio" r:id="rId4" imgW="5527548" imgH="15676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8674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16674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7" y="1600200"/>
            <a:ext cx="810712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2. Administrator confirms and completes appointment information through department recommendation form including: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Account number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Speed code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528935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5369" name="Visio" r:id="rId3" imgW="5527548" imgH="15676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3617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mharmos\AppData\Local\Microsoft\Windows\Temporary Internet Files\Content.Outlook\LPB6XRTC\grad uwo ca postdoctoral scholarappointment administrator cfm cd169775772-11194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5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781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76" y="1600200"/>
            <a:ext cx="865548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2.1 Prospective scholar informed of confirmation via digital letter of offer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00050" lvl="1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If international, scholar uses letter to begin work permit process</a:t>
            </a:r>
            <a:endParaRPr lang="en-CA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2382" name="Visio" r:id="rId3" imgW="5527548" imgH="1567624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123" y="145040"/>
            <a:ext cx="5576808" cy="59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7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15"/>
            <a:ext cx="4891414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348597" cy="926926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5450" y="2804579"/>
            <a:ext cx="4842231" cy="27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0337" name="Visio" r:id="rId4" imgW="5527548" imgH="1567624" progId="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66159" y="2527126"/>
            <a:ext cx="3269291" cy="334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en-US" sz="3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2.2 e-mail sent to Dean’s Office to confirm the appointment </a:t>
            </a:r>
          </a:p>
          <a:p>
            <a:pPr>
              <a:buFont typeface="Arial"/>
              <a:buNone/>
            </a:pP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35" y="284815"/>
            <a:ext cx="5192038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402" y="15845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>
              <a:buNone/>
            </a:pPr>
            <a:endParaRPr lang="en-US" sz="3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3. Dean’s Office confirms the appointment in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GradNet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11359" name="Visio" r:id="rId3" imgW="5527548" imgH="1567624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4136"/>
            <a:ext cx="8229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Postdoctoral Appointment Process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0872" y="2039545"/>
            <a:ext cx="7108521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Background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Results of Review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Current Process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 Q &amp; A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7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03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455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685800" indent="-685800">
              <a:spcAft>
                <a:spcPts val="2400"/>
              </a:spcAft>
              <a:buSzPct val="75000"/>
              <a:buNone/>
            </a:pPr>
            <a:r>
              <a:rPr lang="en-US" sz="3500" b="1" dirty="0" smtClean="0">
                <a:solidFill>
                  <a:schemeClr val="bg1"/>
                </a:solidFill>
                <a:latin typeface="Arial"/>
                <a:cs typeface="Arial"/>
              </a:rPr>
              <a:t>Stage Three – Signing the Contract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SzPct val="75000"/>
              <a:buNone/>
            </a:pP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1. Scholar arrives on campus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SzPct val="75000"/>
              <a:buNone/>
            </a:pP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2. Signs 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  <a:hlinkClick r:id="rId3" action="ppaction://hlinkfile"/>
              </a:rPr>
              <a:t>postdoctoral fellow agreement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  <a:hlinkClick r:id="rId4" action="ppaction://hlinkfile"/>
              </a:rPr>
              <a:t>letter of appointment 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with supervisor/department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SzPct val="75000"/>
              <a:buNone/>
            </a:pPr>
            <a:r>
              <a:rPr lang="en-US" sz="3300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. Brings to SGPS (</a:t>
            </a:r>
            <a:r>
              <a:rPr lang="en-US" sz="3300" dirty="0" err="1" smtClean="0">
                <a:solidFill>
                  <a:schemeClr val="bg1"/>
                </a:solidFill>
                <a:latin typeface="Arial"/>
                <a:cs typeface="Arial"/>
              </a:rPr>
              <a:t>Mihaela</a:t>
            </a:r>
            <a:r>
              <a:rPr lang="en-US" sz="3300" dirty="0" smtClean="0">
                <a:solidFill>
                  <a:schemeClr val="bg1"/>
                </a:solidFill>
                <a:latin typeface="Arial"/>
                <a:cs typeface="Arial"/>
              </a:rPr>
              <a:t> Harmos):    </a:t>
            </a:r>
            <a:endParaRPr lang="en-US" sz="33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sz="3100" dirty="0" smtClean="0">
                <a:solidFill>
                  <a:schemeClr val="bg1"/>
                </a:solidFill>
                <a:latin typeface="Arial"/>
                <a:cs typeface="Arial"/>
              </a:rPr>
              <a:t>Proof of degree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sz="3100" dirty="0" smtClean="0">
                <a:solidFill>
                  <a:schemeClr val="bg1"/>
                </a:solidFill>
                <a:latin typeface="Arial"/>
                <a:cs typeface="Arial"/>
              </a:rPr>
              <a:t>Agreement/letter of appointment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75000"/>
            </a:pPr>
            <a:r>
              <a:rPr lang="en-US" sz="3100" dirty="0" smtClean="0">
                <a:solidFill>
                  <a:schemeClr val="bg1"/>
                </a:solidFill>
                <a:latin typeface="Arial"/>
                <a:cs typeface="Arial"/>
              </a:rPr>
              <a:t>If international, work permit</a:t>
            </a:r>
          </a:p>
          <a:p>
            <a:pPr marL="685800" indent="-685800">
              <a:spcAft>
                <a:spcPts val="2400"/>
              </a:spcAft>
              <a:buSzPct val="75000"/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2841777"/>
              </p:ext>
            </p:extLst>
          </p:nvPr>
        </p:nvGraphicFramePr>
        <p:xfrm>
          <a:off x="5807075" y="284163"/>
          <a:ext cx="3082925" cy="742950"/>
        </p:xfrm>
        <a:graphic>
          <a:graphicData uri="http://schemas.openxmlformats.org/presentationml/2006/ole">
            <p:oleObj spid="_x0000_s13406" name="Visio" r:id="rId5" imgW="5527548" imgH="1567624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" y="1042026"/>
            <a:ext cx="8806902" cy="237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311" y="3417987"/>
            <a:ext cx="264299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AGREEMENT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Prospective scholar and supervisor establish contact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 leads to preliminary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negotiation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Initiation of process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853" y="3428896"/>
            <a:ext cx="364719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AUTOMATE PROCESS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 Appointment form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1.1 e-mail to supervisor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1.2 e-mail to administrator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2. Faculty recommendation form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2.1 Digital letter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offer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2.2 Email to Dean’s Office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3. Dean’s Office confirmation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5749" y="3417987"/>
            <a:ext cx="276825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5000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IN PERSON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 Scholar arrives on 	campus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2.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Scholar &amp; supervisor 	sign agreement / 	letter of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appointment 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Scholar brings 	documents to SGPS   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723" y="3757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 - Summary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9505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96" y="1538201"/>
            <a:ext cx="80057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Connect Western with incoming postdoctoral scholars</a:t>
            </a:r>
          </a:p>
          <a:p>
            <a:pPr marL="685800" indent="-685800"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Inform postdoctoral scholars of their rights and responsibilities</a:t>
            </a:r>
          </a:p>
          <a:p>
            <a:pPr marL="685800" indent="-685800"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Ensure eligibility standards</a:t>
            </a:r>
          </a:p>
          <a:p>
            <a:pPr marL="685800" indent="-685800">
              <a:spcAft>
                <a:spcPts val="1200"/>
              </a:spcAft>
              <a:buSzPct val="10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Automate processes where possible while ensuring transparency</a:t>
            </a:r>
            <a:endParaRPr lang="en-US" sz="6000" b="1" dirty="0" smtClean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B1B70"/>
                </a:solidFill>
                <a:latin typeface="Arial"/>
                <a:cs typeface="Arial"/>
              </a:rPr>
              <a:t>Postdoctoral Appointment Process</a:t>
            </a:r>
            <a:endParaRPr lang="en-US" sz="14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0192" y="395201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Goals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03803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96" y="1612447"/>
            <a:ext cx="8005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July 1, 2008 – SGPS formed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January 2011 – Central funds provided to hire Postdoctoral Services Coordinator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March 2011 – Postdoctoral Task Force 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Mandate: improve the experience of postdoctoral scholars at Western</a:t>
            </a:r>
            <a:endParaRPr lang="en-US" sz="6000" b="1" dirty="0" smtClean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B1B70"/>
                </a:solidFill>
                <a:latin typeface="Arial"/>
                <a:cs typeface="Arial"/>
              </a:rPr>
              <a:t>Postdoctoral Appointment Process</a:t>
            </a:r>
            <a:endParaRPr lang="en-US" sz="14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3567" y="263047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Background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18408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0889" y="6302963"/>
            <a:ext cx="31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B1B70"/>
                </a:solidFill>
                <a:latin typeface="Arial"/>
                <a:cs typeface="Arial"/>
              </a:rPr>
              <a:t>Postdoctoral Appointment Process</a:t>
            </a:r>
            <a:endParaRPr lang="en-US" sz="14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Results of Review		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9669" y="1633709"/>
            <a:ext cx="8080332" cy="3890269"/>
          </a:xfrm>
        </p:spPr>
        <p:txBody>
          <a:bodyPr>
            <a:noAutofit/>
          </a:bodyPr>
          <a:lstStyle/>
          <a:p>
            <a:pPr marL="685800" indent="-685800">
              <a:spcAft>
                <a:spcPts val="2400"/>
              </a:spcAft>
              <a:buSzPct val="75000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Awareness about rights and responsibilities</a:t>
            </a:r>
          </a:p>
          <a:p>
            <a:pPr marL="685800" indent="-685800">
              <a:spcAft>
                <a:spcPts val="2400"/>
              </a:spcAft>
              <a:buSzPct val="75000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Communication issues</a:t>
            </a:r>
          </a:p>
          <a:p>
            <a:pPr marL="1485900" lvl="2" indent="-685800">
              <a:spcAft>
                <a:spcPts val="24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Postdoctoral scholars </a:t>
            </a:r>
          </a:p>
          <a:p>
            <a:pPr marL="1485900" lvl="2" indent="-685800">
              <a:spcAft>
                <a:spcPts val="24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Research and funding agencies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2400"/>
              </a:spcAft>
              <a:buSzPct val="75000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ligibility standards for scholars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0415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296" y="1538201"/>
            <a:ext cx="80057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Connect Western with incoming postdoctoral scholars</a:t>
            </a:r>
          </a:p>
          <a:p>
            <a:pPr marL="685800" indent="-6858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Inform postdoctoral scholars of their rights and responsibilities</a:t>
            </a:r>
          </a:p>
          <a:p>
            <a:pPr marL="685800" indent="-6858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Ensure eligibility standards</a:t>
            </a:r>
          </a:p>
          <a:p>
            <a:pPr marL="685800" indent="-685800">
              <a:spcAft>
                <a:spcPts val="1200"/>
              </a:spcAft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Automate processes where possible while ensuring transparency</a:t>
            </a:r>
            <a:endParaRPr lang="en-US" sz="6000" b="1" dirty="0" smtClean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3B1B70"/>
                </a:solidFill>
                <a:latin typeface="Arial"/>
                <a:cs typeface="Arial"/>
              </a:rPr>
              <a:t>Postdoctoral Appointment Process</a:t>
            </a:r>
            <a:endParaRPr lang="en-US" sz="14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0192" y="395201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Goals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8542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2" y="1042026"/>
            <a:ext cx="8806902" cy="237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311" y="3417987"/>
            <a:ext cx="2517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AGREEMENT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Prospective scholar and supervisor establish contact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 leads to preliminary negotiation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Initiation of process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9852" y="3428896"/>
            <a:ext cx="405894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AUTOMATE PROCESS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 Appointment form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1.1 e-mail to supervisor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1.2 e-mail to administrator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2. Department recommendation form 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	2.1 Digital letter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offer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2.2 e-mail to Dean’s Office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3. Dean’s Office confirmation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5749" y="3417987"/>
            <a:ext cx="276825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SzPct val="75000"/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IN PERSON</a:t>
            </a:r>
          </a:p>
          <a:p>
            <a:pPr>
              <a:spcAft>
                <a:spcPts val="6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1. Scholar arrives on 	campus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2.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Scholar &amp; supervisor 	sign agreement / 	letter of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appointment 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  <a:buSzPct val="75000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Scholar brings 	documents to SGPS   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8723" y="3757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 - Overview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706074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203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29" y="1797487"/>
            <a:ext cx="7747348" cy="3898726"/>
          </a:xfrm>
        </p:spPr>
        <p:txBody>
          <a:bodyPr>
            <a:normAutofit fontScale="85000" lnSpcReduction="20000"/>
          </a:bodyPr>
          <a:lstStyle/>
          <a:p>
            <a:pPr marL="685800" indent="-685800">
              <a:spcAft>
                <a:spcPts val="2400"/>
              </a:spcAft>
              <a:buSzPct val="75000"/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One – Agreement in Principle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Prospective postdoctoral scholar and supervisor establish contact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Discussion leads to some form of preliminary negotiation concerning his/her appointment as a postdoctoral scholar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Indication that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postdoctoral scholar can initiate appointment form</a:t>
            </a:r>
            <a:endParaRPr lang="en-US" sz="6600" b="1" dirty="0">
              <a:solidFill>
                <a:schemeClr val="bg1"/>
              </a:solidFill>
              <a:latin typeface="Arial"/>
              <a:cs typeface="Arial Unicode MS"/>
            </a:endParaRPr>
          </a:p>
          <a:p>
            <a:pPr marL="0" indent="0">
              <a:spcAft>
                <a:spcPts val="2400"/>
              </a:spcAft>
              <a:buSzPct val="75000"/>
              <a:buNone/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7750670"/>
              </p:ext>
            </p:extLst>
          </p:nvPr>
        </p:nvGraphicFramePr>
        <p:xfrm>
          <a:off x="5937250" y="295275"/>
          <a:ext cx="2952750" cy="819150"/>
        </p:xfrm>
        <a:graphic>
          <a:graphicData uri="http://schemas.openxmlformats.org/presentationml/2006/ole">
            <p:oleObj spid="_x0000_s4190" name="Visio" r:id="rId3" imgW="5527548" imgH="1567624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606"/>
            <a:ext cx="5323562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Current Process	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685800">
              <a:spcAft>
                <a:spcPts val="1200"/>
              </a:spcAft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Stage Two – Administering the Appointment</a:t>
            </a:r>
          </a:p>
          <a:p>
            <a:pPr marL="685800" indent="-68580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1. Prospective scholar directed to complete the </a:t>
            </a:r>
            <a:r>
              <a:rPr lang="en-US" sz="2800" u="sng" dirty="0" smtClean="0">
                <a:solidFill>
                  <a:schemeClr val="bg1"/>
                </a:solidFill>
                <a:latin typeface="Arial"/>
                <a:cs typeface="Arial"/>
                <a:hlinkClick r:id="rId3"/>
              </a:rPr>
              <a:t>online</a:t>
            </a:r>
            <a:r>
              <a:rPr lang="en-US" sz="2800" dirty="0" smtClean="0">
                <a:latin typeface="Arial"/>
                <a:cs typeface="Arial"/>
                <a:hlinkClick r:id="rId3"/>
              </a:rPr>
              <a:t> appointment form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including: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Personal details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Citizenship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Academic credentials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Supervisor</a:t>
            </a:r>
          </a:p>
          <a:p>
            <a:pPr marL="685800" indent="-685800"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1200"/>
              </a:spcAft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774636"/>
              </p:ext>
            </p:extLst>
          </p:nvPr>
        </p:nvGraphicFramePr>
        <p:xfrm>
          <a:off x="5919788" y="285750"/>
          <a:ext cx="2970212" cy="819150"/>
        </p:xfrm>
        <a:graphic>
          <a:graphicData uri="http://schemas.openxmlformats.org/presentationml/2006/ole">
            <p:oleObj spid="_x0000_s5216" name="Visio" r:id="rId4" imgW="5527548" imgH="1567624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960" y="157097"/>
            <a:ext cx="74199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78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484</Words>
  <Application>Microsoft Office PowerPoint</Application>
  <PresentationFormat>On-screen Show (4:3)</PresentationFormat>
  <Paragraphs>134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Visio</vt:lpstr>
      <vt:lpstr>The Postdoctoral Appointment Process at Western</vt:lpstr>
      <vt:lpstr> The Postdoctoral Appointment Process</vt:lpstr>
      <vt:lpstr>Background </vt:lpstr>
      <vt:lpstr>Results of Review  </vt:lpstr>
      <vt:lpstr>Goals  </vt:lpstr>
      <vt:lpstr>Current Process - Overview</vt:lpstr>
      <vt:lpstr>Current Process </vt:lpstr>
      <vt:lpstr>Current Process  </vt:lpstr>
      <vt:lpstr>Slide 9</vt:lpstr>
      <vt:lpstr>Current Process</vt:lpstr>
      <vt:lpstr>Current Process</vt:lpstr>
      <vt:lpstr>Slide 12</vt:lpstr>
      <vt:lpstr>Current Process</vt:lpstr>
      <vt:lpstr>Current Process</vt:lpstr>
      <vt:lpstr>Slide 15</vt:lpstr>
      <vt:lpstr>Current Process</vt:lpstr>
      <vt:lpstr>Slide 17</vt:lpstr>
      <vt:lpstr>Current Process</vt:lpstr>
      <vt:lpstr>Current Process</vt:lpstr>
      <vt:lpstr>Current Process</vt:lpstr>
      <vt:lpstr>Current Process - Summary</vt:lpstr>
      <vt:lpstr>Goals  </vt:lpstr>
    </vt:vector>
  </TitlesOfParts>
  <Company>UWO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 Harmos</dc:creator>
  <cp:lastModifiedBy>mharmos</cp:lastModifiedBy>
  <cp:revision>157</cp:revision>
  <dcterms:created xsi:type="dcterms:W3CDTF">2011-12-22T19:42:13Z</dcterms:created>
  <dcterms:modified xsi:type="dcterms:W3CDTF">2012-01-30T16:43:58Z</dcterms:modified>
</cp:coreProperties>
</file>